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可画甜心体" panose="02020500000000000000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hildos Arabic Bold" panose="02020500000000000000" charset="-78"/>
      <p:regular r:id="rId17"/>
    </p:embeddedFont>
    <p:embeddedFont>
      <p:font typeface="Poppins" panose="000005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101.svg"/><Relationship Id="rId7" Type="http://schemas.openxmlformats.org/officeDocument/2006/relationships/image" Target="../media/image103.svg"/><Relationship Id="rId12" Type="http://schemas.openxmlformats.org/officeDocument/2006/relationships/image" Target="../media/image108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2.svg"/><Relationship Id="rId10" Type="http://schemas.openxmlformats.org/officeDocument/2006/relationships/image" Target="../media/image106.svg"/><Relationship Id="rId4" Type="http://schemas.openxmlformats.org/officeDocument/2006/relationships/image" Target="../media/image1.pn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4.svg"/><Relationship Id="rId7" Type="http://schemas.openxmlformats.org/officeDocument/2006/relationships/image" Target="../media/image21.svg"/><Relationship Id="rId12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svg"/><Relationship Id="rId10" Type="http://schemas.openxmlformats.org/officeDocument/2006/relationships/image" Target="../media/image2.svg"/><Relationship Id="rId4" Type="http://schemas.openxmlformats.org/officeDocument/2006/relationships/image" Target="../media/image18.png"/><Relationship Id="rId9" Type="http://schemas.openxmlformats.org/officeDocument/2006/relationships/image" Target="../media/image1.png"/><Relationship Id="rId1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45.png"/><Relationship Id="rId3" Type="http://schemas.openxmlformats.org/officeDocument/2006/relationships/image" Target="../media/image37.svg"/><Relationship Id="rId7" Type="http://schemas.openxmlformats.org/officeDocument/2006/relationships/image" Target="../media/image1.png"/><Relationship Id="rId12" Type="http://schemas.openxmlformats.org/officeDocument/2006/relationships/image" Target="../media/image44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sv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svg"/><Relationship Id="rId15" Type="http://schemas.openxmlformats.org/officeDocument/2006/relationships/image" Target="../media/image58.tmp"/><Relationship Id="rId10" Type="http://schemas.openxmlformats.org/officeDocument/2006/relationships/image" Target="../media/image53.sv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2.svg"/><Relationship Id="rId7" Type="http://schemas.openxmlformats.org/officeDocument/2006/relationships/image" Target="../media/image62.svg"/><Relationship Id="rId12" Type="http://schemas.openxmlformats.org/officeDocument/2006/relationships/image" Target="../media/image67.svg"/><Relationship Id="rId17" Type="http://schemas.openxmlformats.org/officeDocument/2006/relationships/image" Target="../media/image72.sv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sv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2.svg"/><Relationship Id="rId7" Type="http://schemas.openxmlformats.org/officeDocument/2006/relationships/image" Target="../media/image76.svg"/><Relationship Id="rId12" Type="http://schemas.openxmlformats.org/officeDocument/2006/relationships/image" Target="../media/image8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svg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2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1.png"/><Relationship Id="rId5" Type="http://schemas.openxmlformats.org/officeDocument/2006/relationships/image" Target="../media/image87.svg"/><Relationship Id="rId10" Type="http://schemas.openxmlformats.org/officeDocument/2006/relationships/image" Target="../media/image69.svg"/><Relationship Id="rId4" Type="http://schemas.openxmlformats.org/officeDocument/2006/relationships/image" Target="../media/image86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2.sv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10" Type="http://schemas.openxmlformats.org/officeDocument/2006/relationships/image" Target="../media/image99.sv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82996">
            <a:off x="6615834" y="6736085"/>
            <a:ext cx="14529757" cy="7010608"/>
          </a:xfrm>
          <a:custGeom>
            <a:avLst/>
            <a:gdLst/>
            <a:ahLst/>
            <a:cxnLst/>
            <a:rect l="l" t="t" r="r" b="b"/>
            <a:pathLst>
              <a:path w="14529757" h="7010608">
                <a:moveTo>
                  <a:pt x="0" y="0"/>
                </a:moveTo>
                <a:lnTo>
                  <a:pt x="14529757" y="0"/>
                </a:lnTo>
                <a:lnTo>
                  <a:pt x="14529757" y="7010608"/>
                </a:lnTo>
                <a:lnTo>
                  <a:pt x="0" y="701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88844">
            <a:off x="-1255161" y="-458875"/>
            <a:ext cx="6596345" cy="5509169"/>
          </a:xfrm>
          <a:custGeom>
            <a:avLst/>
            <a:gdLst/>
            <a:ahLst/>
            <a:cxnLst/>
            <a:rect l="l" t="t" r="r" b="b"/>
            <a:pathLst>
              <a:path w="6596345" h="5509169">
                <a:moveTo>
                  <a:pt x="0" y="0"/>
                </a:moveTo>
                <a:lnTo>
                  <a:pt x="6596345" y="0"/>
                </a:lnTo>
                <a:lnTo>
                  <a:pt x="6596345" y="5509169"/>
                </a:lnTo>
                <a:lnTo>
                  <a:pt x="0" y="5509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007" t="-51538" r="-25637"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9206243" y="-431926"/>
            <a:ext cx="4114136" cy="2741043"/>
          </a:xfrm>
          <a:custGeom>
            <a:avLst/>
            <a:gdLst/>
            <a:ahLst/>
            <a:cxnLst/>
            <a:rect l="l" t="t" r="r" b="b"/>
            <a:pathLst>
              <a:path w="4114136" h="2741043">
                <a:moveTo>
                  <a:pt x="0" y="0"/>
                </a:moveTo>
                <a:lnTo>
                  <a:pt x="4114137" y="0"/>
                </a:lnTo>
                <a:lnTo>
                  <a:pt x="4114137" y="2741043"/>
                </a:lnTo>
                <a:lnTo>
                  <a:pt x="0" y="274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105757">
            <a:off x="13818701" y="-4608774"/>
            <a:ext cx="8136733" cy="7882460"/>
          </a:xfrm>
          <a:custGeom>
            <a:avLst/>
            <a:gdLst/>
            <a:ahLst/>
            <a:cxnLst/>
            <a:rect l="l" t="t" r="r" b="b"/>
            <a:pathLst>
              <a:path w="8136733" h="7882460">
                <a:moveTo>
                  <a:pt x="0" y="0"/>
                </a:moveTo>
                <a:lnTo>
                  <a:pt x="8136733" y="0"/>
                </a:lnTo>
                <a:lnTo>
                  <a:pt x="8136733" y="7882461"/>
                </a:lnTo>
                <a:lnTo>
                  <a:pt x="0" y="788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55564" y="1627693"/>
            <a:ext cx="10127012" cy="6317646"/>
          </a:xfrm>
          <a:custGeom>
            <a:avLst/>
            <a:gdLst/>
            <a:ahLst/>
            <a:cxnLst/>
            <a:rect l="l" t="t" r="r" b="b"/>
            <a:pathLst>
              <a:path w="10127012" h="6317646">
                <a:moveTo>
                  <a:pt x="0" y="0"/>
                </a:moveTo>
                <a:lnTo>
                  <a:pt x="10127012" y="0"/>
                </a:lnTo>
                <a:lnTo>
                  <a:pt x="10127012" y="6317646"/>
                </a:lnTo>
                <a:lnTo>
                  <a:pt x="0" y="6317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7196" y="3579885"/>
            <a:ext cx="6335122" cy="7068477"/>
          </a:xfrm>
          <a:custGeom>
            <a:avLst/>
            <a:gdLst/>
            <a:ahLst/>
            <a:cxnLst/>
            <a:rect l="l" t="t" r="r" b="b"/>
            <a:pathLst>
              <a:path w="6335122" h="7068477">
                <a:moveTo>
                  <a:pt x="0" y="0"/>
                </a:moveTo>
                <a:lnTo>
                  <a:pt x="6335123" y="0"/>
                </a:lnTo>
                <a:lnTo>
                  <a:pt x="6335123" y="7068477"/>
                </a:lnTo>
                <a:lnTo>
                  <a:pt x="0" y="70684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10813" y="2704984"/>
            <a:ext cx="1571763" cy="1314566"/>
          </a:xfrm>
          <a:custGeom>
            <a:avLst/>
            <a:gdLst/>
            <a:ahLst/>
            <a:cxnLst/>
            <a:rect l="l" t="t" r="r" b="b"/>
            <a:pathLst>
              <a:path w="1571763" h="1314566">
                <a:moveTo>
                  <a:pt x="0" y="0"/>
                </a:moveTo>
                <a:lnTo>
                  <a:pt x="1571763" y="0"/>
                </a:lnTo>
                <a:lnTo>
                  <a:pt x="1571763" y="1314566"/>
                </a:lnTo>
                <a:lnTo>
                  <a:pt x="0" y="13145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68215" y="7637131"/>
            <a:ext cx="3386254" cy="3242339"/>
          </a:xfrm>
          <a:custGeom>
            <a:avLst/>
            <a:gdLst/>
            <a:ahLst/>
            <a:cxnLst/>
            <a:rect l="l" t="t" r="r" b="b"/>
            <a:pathLst>
              <a:path w="3386254" h="3242339">
                <a:moveTo>
                  <a:pt x="0" y="0"/>
                </a:moveTo>
                <a:lnTo>
                  <a:pt x="3386254" y="0"/>
                </a:lnTo>
                <a:lnTo>
                  <a:pt x="3386254" y="3242338"/>
                </a:lnTo>
                <a:lnTo>
                  <a:pt x="0" y="32423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95969" y="-1150581"/>
            <a:ext cx="4097047" cy="4358561"/>
          </a:xfrm>
          <a:custGeom>
            <a:avLst/>
            <a:gdLst/>
            <a:ahLst/>
            <a:cxnLst/>
            <a:rect l="l" t="t" r="r" b="b"/>
            <a:pathLst>
              <a:path w="4097047" h="4358561">
                <a:moveTo>
                  <a:pt x="0" y="0"/>
                </a:moveTo>
                <a:lnTo>
                  <a:pt x="4097047" y="0"/>
                </a:lnTo>
                <a:lnTo>
                  <a:pt x="4097047" y="4358562"/>
                </a:lnTo>
                <a:lnTo>
                  <a:pt x="0" y="43585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055564" y="3312073"/>
            <a:ext cx="9979603" cy="262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F9F9F9"/>
                </a:solidFill>
                <a:ea typeface="Childos Arabic Bold"/>
              </a:rPr>
              <a:t>六大主題</a:t>
            </a:r>
          </a:p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F9F9F9"/>
                </a:solidFill>
                <a:ea typeface="Childos Arabic Bold"/>
              </a:rPr>
              <a:t>改善問題發想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29557">
            <a:off x="10032316" y="2016409"/>
            <a:ext cx="12655191" cy="7631847"/>
          </a:xfrm>
          <a:custGeom>
            <a:avLst/>
            <a:gdLst/>
            <a:ahLst/>
            <a:cxnLst/>
            <a:rect l="l" t="t" r="r" b="b"/>
            <a:pathLst>
              <a:path w="12655191" h="7631847">
                <a:moveTo>
                  <a:pt x="0" y="0"/>
                </a:moveTo>
                <a:lnTo>
                  <a:pt x="12655191" y="0"/>
                </a:lnTo>
                <a:lnTo>
                  <a:pt x="12655191" y="7631846"/>
                </a:lnTo>
                <a:lnTo>
                  <a:pt x="0" y="7631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1050" b="-1231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7404" y="8432175"/>
            <a:ext cx="14046119" cy="6777253"/>
          </a:xfrm>
          <a:custGeom>
            <a:avLst/>
            <a:gdLst/>
            <a:ahLst/>
            <a:cxnLst/>
            <a:rect l="l" t="t" r="r" b="b"/>
            <a:pathLst>
              <a:path w="14046119" h="6777253">
                <a:moveTo>
                  <a:pt x="0" y="0"/>
                </a:moveTo>
                <a:lnTo>
                  <a:pt x="14046120" y="0"/>
                </a:lnTo>
                <a:lnTo>
                  <a:pt x="14046120" y="6777252"/>
                </a:lnTo>
                <a:lnTo>
                  <a:pt x="0" y="6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29465" y="3420096"/>
            <a:ext cx="7073738" cy="10027207"/>
          </a:xfrm>
          <a:custGeom>
            <a:avLst/>
            <a:gdLst/>
            <a:ahLst/>
            <a:cxnLst/>
            <a:rect l="l" t="t" r="r" b="b"/>
            <a:pathLst>
              <a:path w="7073738" h="10027207">
                <a:moveTo>
                  <a:pt x="0" y="0"/>
                </a:moveTo>
                <a:lnTo>
                  <a:pt x="7073739" y="0"/>
                </a:lnTo>
                <a:lnTo>
                  <a:pt x="7073739" y="10027206"/>
                </a:lnTo>
                <a:lnTo>
                  <a:pt x="0" y="10027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25986" y="3832954"/>
            <a:ext cx="4310253" cy="8229600"/>
          </a:xfrm>
          <a:custGeom>
            <a:avLst/>
            <a:gdLst/>
            <a:ahLst/>
            <a:cxnLst/>
            <a:rect l="l" t="t" r="r" b="b"/>
            <a:pathLst>
              <a:path w="4310253" h="8229600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40104" y="1792735"/>
            <a:ext cx="1945757" cy="1627360"/>
          </a:xfrm>
          <a:custGeom>
            <a:avLst/>
            <a:gdLst/>
            <a:ahLst/>
            <a:cxnLst/>
            <a:rect l="l" t="t" r="r" b="b"/>
            <a:pathLst>
              <a:path w="1945757" h="1627360">
                <a:moveTo>
                  <a:pt x="0" y="0"/>
                </a:moveTo>
                <a:lnTo>
                  <a:pt x="1945757" y="0"/>
                </a:lnTo>
                <a:lnTo>
                  <a:pt x="1945757" y="1627361"/>
                </a:lnTo>
                <a:lnTo>
                  <a:pt x="0" y="1627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577007" flipV="1">
            <a:off x="-1768711" y="2098345"/>
            <a:ext cx="7315200" cy="1712976"/>
          </a:xfrm>
          <a:custGeom>
            <a:avLst/>
            <a:gdLst/>
            <a:ahLst/>
            <a:cxnLst/>
            <a:rect l="l" t="t" r="r" b="b"/>
            <a:pathLst>
              <a:path w="7315200" h="1712976">
                <a:moveTo>
                  <a:pt x="0" y="1712976"/>
                </a:moveTo>
                <a:lnTo>
                  <a:pt x="7315200" y="1712976"/>
                </a:lnTo>
                <a:lnTo>
                  <a:pt x="7315200" y="0"/>
                </a:lnTo>
                <a:lnTo>
                  <a:pt x="0" y="0"/>
                </a:lnTo>
                <a:lnTo>
                  <a:pt x="0" y="171297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26331">
            <a:off x="13143627" y="-1883675"/>
            <a:ext cx="3396580" cy="4114800"/>
          </a:xfrm>
          <a:custGeom>
            <a:avLst/>
            <a:gdLst/>
            <a:ahLst/>
            <a:cxnLst/>
            <a:rect l="l" t="t" r="r" b="b"/>
            <a:pathLst>
              <a:path w="3396580" h="4114800">
                <a:moveTo>
                  <a:pt x="0" y="0"/>
                </a:moveTo>
                <a:lnTo>
                  <a:pt x="3396581" y="0"/>
                </a:lnTo>
                <a:lnTo>
                  <a:pt x="3396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08934" y="3107233"/>
            <a:ext cx="9069185" cy="1603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6"/>
              </a:lnSpc>
            </a:pPr>
            <a:r>
              <a:rPr lang="en-US" sz="11542">
                <a:solidFill>
                  <a:srgbClr val="492D44"/>
                </a:solidFill>
                <a:latin typeface="Childos Arabic Bold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43799" y="4606300"/>
            <a:ext cx="7999453" cy="187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492D44"/>
                </a:solidFill>
                <a:latin typeface="Poppins"/>
              </a:rPr>
              <a:t>I hope you can get helpful knowledge from this presentation. Good luck!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1311" y="-431020"/>
            <a:ext cx="12978431" cy="11022993"/>
          </a:xfrm>
          <a:custGeom>
            <a:avLst/>
            <a:gdLst/>
            <a:ahLst/>
            <a:cxnLst/>
            <a:rect l="l" t="t" r="r" b="b"/>
            <a:pathLst>
              <a:path w="12978431" h="11022993">
                <a:moveTo>
                  <a:pt x="0" y="0"/>
                </a:moveTo>
                <a:lnTo>
                  <a:pt x="12978430" y="0"/>
                </a:lnTo>
                <a:lnTo>
                  <a:pt x="12978430" y="11022993"/>
                </a:lnTo>
                <a:lnTo>
                  <a:pt x="0" y="1102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595" r="-25479" b="-14526"/>
            </a:stretch>
          </a:blipFill>
        </p:spPr>
      </p:sp>
      <p:sp>
        <p:nvSpPr>
          <p:cNvPr id="3" name="Freeform 3"/>
          <p:cNvSpPr/>
          <p:nvPr/>
        </p:nvSpPr>
        <p:spPr>
          <a:xfrm rot="-2185063">
            <a:off x="-76422" y="665027"/>
            <a:ext cx="2552856" cy="4978974"/>
          </a:xfrm>
          <a:custGeom>
            <a:avLst/>
            <a:gdLst/>
            <a:ahLst/>
            <a:cxnLst/>
            <a:rect l="l" t="t" r="r" b="b"/>
            <a:pathLst>
              <a:path w="2552856" h="4978974">
                <a:moveTo>
                  <a:pt x="0" y="0"/>
                </a:moveTo>
                <a:lnTo>
                  <a:pt x="2552855" y="0"/>
                </a:lnTo>
                <a:lnTo>
                  <a:pt x="2552855" y="4978973"/>
                </a:lnTo>
                <a:lnTo>
                  <a:pt x="0" y="4978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1096" y="487115"/>
            <a:ext cx="9398208" cy="9312770"/>
          </a:xfrm>
          <a:custGeom>
            <a:avLst/>
            <a:gdLst/>
            <a:ahLst/>
            <a:cxnLst/>
            <a:rect l="l" t="t" r="r" b="b"/>
            <a:pathLst>
              <a:path w="9398208" h="9312770">
                <a:moveTo>
                  <a:pt x="0" y="0"/>
                </a:moveTo>
                <a:lnTo>
                  <a:pt x="9398208" y="0"/>
                </a:lnTo>
                <a:lnTo>
                  <a:pt x="9398208" y="9312770"/>
                </a:lnTo>
                <a:lnTo>
                  <a:pt x="0" y="9312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71132" y="4639106"/>
            <a:ext cx="7588168" cy="6734499"/>
          </a:xfrm>
          <a:custGeom>
            <a:avLst/>
            <a:gdLst/>
            <a:ahLst/>
            <a:cxnLst/>
            <a:rect l="l" t="t" r="r" b="b"/>
            <a:pathLst>
              <a:path w="7588168" h="6734499">
                <a:moveTo>
                  <a:pt x="0" y="0"/>
                </a:moveTo>
                <a:lnTo>
                  <a:pt x="7588168" y="0"/>
                </a:lnTo>
                <a:lnTo>
                  <a:pt x="7588168" y="6734500"/>
                </a:lnTo>
                <a:lnTo>
                  <a:pt x="0" y="6734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6551" y="3868315"/>
            <a:ext cx="8207297" cy="434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</a:rPr>
              <a:t> 臺北市以「2030低碳綠能永續城市」為口號，規劃「建構節能環境」、「擴大綠能供應」、「帶動產業轉型」三大發展願景，致力於城市轉型；從現有臺北城市儀表板、網路資源，也可以獲得許多跟綠能有關的資料，像不論是水、用電、空氣、綠地等。</a:t>
            </a:r>
          </a:p>
        </p:txBody>
      </p:sp>
      <p:sp>
        <p:nvSpPr>
          <p:cNvPr id="7" name="Freeform 7"/>
          <p:cNvSpPr/>
          <p:nvPr/>
        </p:nvSpPr>
        <p:spPr>
          <a:xfrm rot="2208479">
            <a:off x="12623618" y="-1749601"/>
            <a:ext cx="9271364" cy="4473433"/>
          </a:xfrm>
          <a:custGeom>
            <a:avLst/>
            <a:gdLst/>
            <a:ahLst/>
            <a:cxnLst/>
            <a:rect l="l" t="t" r="r" b="b"/>
            <a:pathLst>
              <a:path w="9271364" h="4473433">
                <a:moveTo>
                  <a:pt x="0" y="0"/>
                </a:moveTo>
                <a:lnTo>
                  <a:pt x="9271364" y="0"/>
                </a:lnTo>
                <a:lnTo>
                  <a:pt x="9271364" y="4473433"/>
                </a:lnTo>
                <a:lnTo>
                  <a:pt x="0" y="4473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57246" y="7305406"/>
            <a:ext cx="2963018" cy="2837090"/>
          </a:xfrm>
          <a:custGeom>
            <a:avLst/>
            <a:gdLst/>
            <a:ahLst/>
            <a:cxnLst/>
            <a:rect l="l" t="t" r="r" b="b"/>
            <a:pathLst>
              <a:path w="2963018" h="2837090">
                <a:moveTo>
                  <a:pt x="0" y="0"/>
                </a:moveTo>
                <a:lnTo>
                  <a:pt x="2963018" y="0"/>
                </a:lnTo>
                <a:lnTo>
                  <a:pt x="2963018" y="2837090"/>
                </a:lnTo>
                <a:lnTo>
                  <a:pt x="0" y="28370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582054">
            <a:off x="12767373" y="-1562492"/>
            <a:ext cx="4286719" cy="4374203"/>
          </a:xfrm>
          <a:custGeom>
            <a:avLst/>
            <a:gdLst/>
            <a:ahLst/>
            <a:cxnLst/>
            <a:rect l="l" t="t" r="r" b="b"/>
            <a:pathLst>
              <a:path w="4286719" h="4374203">
                <a:moveTo>
                  <a:pt x="0" y="0"/>
                </a:moveTo>
                <a:lnTo>
                  <a:pt x="4286719" y="0"/>
                </a:lnTo>
                <a:lnTo>
                  <a:pt x="4286719" y="4374203"/>
                </a:lnTo>
                <a:lnTo>
                  <a:pt x="0" y="43742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17581" y="1609685"/>
            <a:ext cx="7545238" cy="148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9999" dirty="0">
                <a:solidFill>
                  <a:srgbClr val="1D6193"/>
                </a:solidFill>
                <a:latin typeface="可画甜心体"/>
                <a:ea typeface="可画甜心体"/>
              </a:rPr>
              <a:t>1.零碳永續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7455" y="7606295"/>
            <a:ext cx="9271364" cy="4473433"/>
          </a:xfrm>
          <a:custGeom>
            <a:avLst/>
            <a:gdLst/>
            <a:ahLst/>
            <a:cxnLst/>
            <a:rect l="l" t="t" r="r" b="b"/>
            <a:pathLst>
              <a:path w="9271364" h="4473433">
                <a:moveTo>
                  <a:pt x="0" y="0"/>
                </a:moveTo>
                <a:lnTo>
                  <a:pt x="9271364" y="0"/>
                </a:lnTo>
                <a:lnTo>
                  <a:pt x="9271364" y="4473433"/>
                </a:lnTo>
                <a:lnTo>
                  <a:pt x="0" y="447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848208">
            <a:off x="-143877" y="-2318753"/>
            <a:ext cx="5155600" cy="6562393"/>
          </a:xfrm>
          <a:custGeom>
            <a:avLst/>
            <a:gdLst/>
            <a:ahLst/>
            <a:cxnLst/>
            <a:rect l="l" t="t" r="r" b="b"/>
            <a:pathLst>
              <a:path w="5155600" h="6562393">
                <a:moveTo>
                  <a:pt x="0" y="0"/>
                </a:moveTo>
                <a:lnTo>
                  <a:pt x="5155600" y="0"/>
                </a:lnTo>
                <a:lnTo>
                  <a:pt x="5155600" y="6562394"/>
                </a:lnTo>
                <a:lnTo>
                  <a:pt x="0" y="6562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4942" b="-1502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0642" y="3755393"/>
            <a:ext cx="6770415" cy="5653297"/>
          </a:xfrm>
          <a:custGeom>
            <a:avLst/>
            <a:gdLst/>
            <a:ahLst/>
            <a:cxnLst/>
            <a:rect l="l" t="t" r="r" b="b"/>
            <a:pathLst>
              <a:path w="6770415" h="5653297">
                <a:moveTo>
                  <a:pt x="0" y="0"/>
                </a:moveTo>
                <a:lnTo>
                  <a:pt x="6770415" y="0"/>
                </a:lnTo>
                <a:lnTo>
                  <a:pt x="6770415" y="5653297"/>
                </a:lnTo>
                <a:lnTo>
                  <a:pt x="0" y="5653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6396481" y="517655"/>
            <a:ext cx="11394988" cy="14177279"/>
          </a:xfrm>
          <a:custGeom>
            <a:avLst/>
            <a:gdLst/>
            <a:ahLst/>
            <a:cxnLst/>
            <a:rect l="l" t="t" r="r" b="b"/>
            <a:pathLst>
              <a:path w="11394988" h="14177279">
                <a:moveTo>
                  <a:pt x="11394988" y="0"/>
                </a:moveTo>
                <a:lnTo>
                  <a:pt x="0" y="0"/>
                </a:lnTo>
                <a:lnTo>
                  <a:pt x="0" y="14177279"/>
                </a:lnTo>
                <a:lnTo>
                  <a:pt x="11394988" y="14177279"/>
                </a:lnTo>
                <a:lnTo>
                  <a:pt x="1139498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626968" y="5946447"/>
            <a:ext cx="5937140" cy="5203094"/>
          </a:xfrm>
          <a:custGeom>
            <a:avLst/>
            <a:gdLst/>
            <a:ahLst/>
            <a:cxnLst/>
            <a:rect l="l" t="t" r="r" b="b"/>
            <a:pathLst>
              <a:path w="5937140" h="5203094">
                <a:moveTo>
                  <a:pt x="5937140" y="5203094"/>
                </a:moveTo>
                <a:lnTo>
                  <a:pt x="0" y="5203094"/>
                </a:lnTo>
                <a:lnTo>
                  <a:pt x="0" y="0"/>
                </a:lnTo>
                <a:lnTo>
                  <a:pt x="5937140" y="0"/>
                </a:lnTo>
                <a:lnTo>
                  <a:pt x="5937140" y="520309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934319">
            <a:off x="-1607655" y="1123901"/>
            <a:ext cx="7315200" cy="1179576"/>
          </a:xfrm>
          <a:custGeom>
            <a:avLst/>
            <a:gdLst/>
            <a:ahLst/>
            <a:cxnLst/>
            <a:rect l="l" t="t" r="r" b="b"/>
            <a:pathLst>
              <a:path w="7315200" h="1179576">
                <a:moveTo>
                  <a:pt x="0" y="0"/>
                </a:moveTo>
                <a:lnTo>
                  <a:pt x="7315200" y="0"/>
                </a:lnTo>
                <a:lnTo>
                  <a:pt x="7315200" y="1179576"/>
                </a:lnTo>
                <a:lnTo>
                  <a:pt x="0" y="1179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44000" y="2473632"/>
            <a:ext cx="7750790" cy="663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3000" spc="30">
                <a:solidFill>
                  <a:srgbClr val="000000"/>
                </a:solidFill>
                <a:latin typeface="Poppins"/>
                <a:ea typeface="Poppins"/>
              </a:rPr>
              <a:t> 因此本專案規劃以網路上較少資訊的「電動型汽、機車」為主題進行儀表板規劃，預計帶來以下效果：</a:t>
            </a:r>
          </a:p>
          <a:p>
            <a:pPr marL="647700" lvl="1" indent="-323850">
              <a:lnSpc>
                <a:spcPts val="66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Poppins"/>
              </a:rPr>
              <a:t>民眾能透過地圖即時檢視電動車位資訊。</a:t>
            </a:r>
          </a:p>
          <a:p>
            <a:pPr marL="647700" lvl="1" indent="-323850">
              <a:lnSpc>
                <a:spcPts val="66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Poppins"/>
              </a:rPr>
              <a:t>政府能觀測各地區電動資源設置狀況。</a:t>
            </a:r>
          </a:p>
          <a:p>
            <a:pPr marL="647700" lvl="1" indent="-323850">
              <a:lnSpc>
                <a:spcPts val="66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Poppins"/>
              </a:rPr>
              <a:t>政府能依據儀表板資訊，評鑑分析部分能源政策實施成效。</a:t>
            </a:r>
          </a:p>
          <a:p>
            <a:pPr>
              <a:lnSpc>
                <a:spcPts val="6660"/>
              </a:lnSpc>
            </a:pPr>
            <a:endParaRPr lang="en-US" sz="3000">
              <a:solidFill>
                <a:srgbClr val="000000"/>
              </a:solidFill>
              <a:ea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1039319"/>
            <a:ext cx="8647469" cy="135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492D44"/>
                </a:solidFill>
                <a:ea typeface="可画甜心体"/>
              </a:rPr>
              <a:t>未來可知道的資訊</a:t>
            </a:r>
          </a:p>
        </p:txBody>
      </p:sp>
      <p:sp>
        <p:nvSpPr>
          <p:cNvPr id="10" name="Freeform 10"/>
          <p:cNvSpPr/>
          <p:nvPr/>
        </p:nvSpPr>
        <p:spPr>
          <a:xfrm>
            <a:off x="7193742" y="8547994"/>
            <a:ext cx="2963018" cy="2837090"/>
          </a:xfrm>
          <a:custGeom>
            <a:avLst/>
            <a:gdLst/>
            <a:ahLst/>
            <a:cxnLst/>
            <a:rect l="l" t="t" r="r" b="b"/>
            <a:pathLst>
              <a:path w="2963018" h="2837090">
                <a:moveTo>
                  <a:pt x="0" y="0"/>
                </a:moveTo>
                <a:lnTo>
                  <a:pt x="2963018" y="0"/>
                </a:lnTo>
                <a:lnTo>
                  <a:pt x="2963018" y="2837090"/>
                </a:lnTo>
                <a:lnTo>
                  <a:pt x="0" y="28370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29035" y="-2045159"/>
            <a:ext cx="14314291" cy="15187577"/>
          </a:xfrm>
          <a:custGeom>
            <a:avLst/>
            <a:gdLst/>
            <a:ahLst/>
            <a:cxnLst/>
            <a:rect l="l" t="t" r="r" b="b"/>
            <a:pathLst>
              <a:path w="14314291" h="15187577">
                <a:moveTo>
                  <a:pt x="0" y="0"/>
                </a:moveTo>
                <a:lnTo>
                  <a:pt x="14314291" y="0"/>
                </a:lnTo>
                <a:lnTo>
                  <a:pt x="14314291" y="15187577"/>
                </a:lnTo>
                <a:lnTo>
                  <a:pt x="0" y="15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42034" y="6464371"/>
            <a:ext cx="8596705" cy="5587858"/>
          </a:xfrm>
          <a:custGeom>
            <a:avLst/>
            <a:gdLst/>
            <a:ahLst/>
            <a:cxnLst/>
            <a:rect l="l" t="t" r="r" b="b"/>
            <a:pathLst>
              <a:path w="8596705" h="5587858">
                <a:moveTo>
                  <a:pt x="0" y="0"/>
                </a:moveTo>
                <a:lnTo>
                  <a:pt x="8596705" y="0"/>
                </a:lnTo>
                <a:lnTo>
                  <a:pt x="8596705" y="5587858"/>
                </a:lnTo>
                <a:lnTo>
                  <a:pt x="0" y="5587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78618" y="621081"/>
            <a:ext cx="8958177" cy="2182538"/>
          </a:xfrm>
          <a:custGeom>
            <a:avLst/>
            <a:gdLst/>
            <a:ahLst/>
            <a:cxnLst/>
            <a:rect l="l" t="t" r="r" b="b"/>
            <a:pathLst>
              <a:path w="8958177" h="2182538">
                <a:moveTo>
                  <a:pt x="0" y="0"/>
                </a:moveTo>
                <a:lnTo>
                  <a:pt x="8958177" y="0"/>
                </a:lnTo>
                <a:lnTo>
                  <a:pt x="8958177" y="2182538"/>
                </a:lnTo>
                <a:lnTo>
                  <a:pt x="0" y="2182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60571">
            <a:off x="14486072" y="1889343"/>
            <a:ext cx="9271364" cy="4473433"/>
          </a:xfrm>
          <a:custGeom>
            <a:avLst/>
            <a:gdLst/>
            <a:ahLst/>
            <a:cxnLst/>
            <a:rect l="l" t="t" r="r" b="b"/>
            <a:pathLst>
              <a:path w="9271364" h="4473433">
                <a:moveTo>
                  <a:pt x="0" y="0"/>
                </a:moveTo>
                <a:lnTo>
                  <a:pt x="9271363" y="0"/>
                </a:lnTo>
                <a:lnTo>
                  <a:pt x="9271363" y="4473432"/>
                </a:lnTo>
                <a:lnTo>
                  <a:pt x="0" y="4473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939430">
            <a:off x="11022823" y="6919750"/>
            <a:ext cx="8467656" cy="5441560"/>
          </a:xfrm>
          <a:custGeom>
            <a:avLst/>
            <a:gdLst/>
            <a:ahLst/>
            <a:cxnLst/>
            <a:rect l="l" t="t" r="r" b="b"/>
            <a:pathLst>
              <a:path w="8467656" h="5441560">
                <a:moveTo>
                  <a:pt x="0" y="0"/>
                </a:moveTo>
                <a:lnTo>
                  <a:pt x="8467656" y="0"/>
                </a:lnTo>
                <a:lnTo>
                  <a:pt x="8467656" y="5441561"/>
                </a:lnTo>
                <a:lnTo>
                  <a:pt x="0" y="5441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9507" r="-79400" b="-163867"/>
            </a:stretch>
          </a:blipFill>
        </p:spPr>
      </p:sp>
      <p:sp>
        <p:nvSpPr>
          <p:cNvPr id="7" name="Freeform 7"/>
          <p:cNvSpPr/>
          <p:nvPr/>
        </p:nvSpPr>
        <p:spPr>
          <a:xfrm rot="7993430">
            <a:off x="12589374" y="7943941"/>
            <a:ext cx="7315200" cy="1712976"/>
          </a:xfrm>
          <a:custGeom>
            <a:avLst/>
            <a:gdLst/>
            <a:ahLst/>
            <a:cxnLst/>
            <a:rect l="l" t="t" r="r" b="b"/>
            <a:pathLst>
              <a:path w="7315200" h="1712976">
                <a:moveTo>
                  <a:pt x="0" y="0"/>
                </a:moveTo>
                <a:lnTo>
                  <a:pt x="7315200" y="0"/>
                </a:lnTo>
                <a:lnTo>
                  <a:pt x="7315200" y="1712976"/>
                </a:lnTo>
                <a:lnTo>
                  <a:pt x="0" y="1712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591231" y="4126059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5" y="0"/>
                </a:lnTo>
                <a:lnTo>
                  <a:pt x="3778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830400" y="1253215"/>
            <a:ext cx="7973729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9999" dirty="0" err="1">
                <a:solidFill>
                  <a:srgbClr val="121212"/>
                </a:solidFill>
                <a:ea typeface="Childos Arabic Bold"/>
              </a:rPr>
              <a:t>需要的資料</a:t>
            </a:r>
            <a:endParaRPr lang="en-US" sz="9999" dirty="0">
              <a:solidFill>
                <a:srgbClr val="121212"/>
              </a:solidFill>
              <a:ea typeface="Childos Arab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61096" y="502657"/>
            <a:ext cx="9375759" cy="7622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>
              <a:lnSpc>
                <a:spcPts val="4560"/>
              </a:lnSpc>
            </a:pP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需求：</a:t>
            </a:r>
          </a:p>
          <a:p>
            <a:pPr marL="323850" lvl="1">
              <a:lnSpc>
                <a:spcPts val="4560"/>
              </a:lnSpc>
            </a:pPr>
            <a:r>
              <a:rPr lang="zh-TW" altLang="en-US" sz="3000" b="1" dirty="0">
                <a:solidFill>
                  <a:schemeClr val="tx2"/>
                </a:solidFill>
                <a:ea typeface="Poppins"/>
              </a:rPr>
              <a:t>臺北市停車場點位</a:t>
            </a:r>
            <a:endParaRPr lang="en-US" altLang="zh-TW" sz="3000" b="1" dirty="0">
              <a:solidFill>
                <a:schemeClr val="tx2"/>
              </a:solidFill>
              <a:ea typeface="Poppins"/>
            </a:endParaRPr>
          </a:p>
          <a:p>
            <a:pPr marL="647700" lvl="1" indent="-323850">
              <a:lnSpc>
                <a:spcPts val="4560"/>
              </a:lnSpc>
              <a:buFont typeface="Arial"/>
              <a:buChar char="•"/>
            </a:pPr>
            <a:r>
              <a:rPr lang="zh-TW" altLang="en-US" sz="3000" dirty="0">
                <a:solidFill>
                  <a:srgbClr val="00B050"/>
                </a:solidFill>
                <a:ea typeface="Poppins"/>
              </a:rPr>
              <a:t>地圖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顯示</a:t>
            </a:r>
            <a:r>
              <a:rPr lang="zh-TW" altLang="en-US" sz="3000" dirty="0">
                <a:solidFill>
                  <a:srgbClr val="FF0000"/>
                </a:solidFill>
                <a:ea typeface="Poppins"/>
              </a:rPr>
              <a:t>全部停車場位置</a:t>
            </a:r>
          </a:p>
          <a:p>
            <a:pPr marL="1104900" lvl="2" indent="-323850">
              <a:lnSpc>
                <a:spcPts val="4560"/>
              </a:lnSpc>
              <a:buFont typeface="Arial"/>
              <a:buChar char="•"/>
            </a:pP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按鈕區顯示</a:t>
            </a:r>
            <a:r>
              <a:rPr lang="en-US" altLang="zh-TW" sz="3000" dirty="0">
                <a:solidFill>
                  <a:srgbClr val="000000"/>
                </a:solidFill>
                <a:ea typeface="Poppins"/>
              </a:rPr>
              <a:t>(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縱向長條圖、行政區圖</a:t>
            </a:r>
            <a:r>
              <a:rPr lang="en-US" altLang="zh-TW" sz="3000" dirty="0">
                <a:solidFill>
                  <a:srgbClr val="000000"/>
                </a:solidFill>
                <a:ea typeface="Poppins"/>
              </a:rPr>
              <a:t>(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預設</a:t>
            </a:r>
            <a:r>
              <a:rPr lang="en-US" altLang="zh-TW" sz="3000" dirty="0">
                <a:solidFill>
                  <a:srgbClr val="000000"/>
                </a:solidFill>
                <a:ea typeface="Poppins"/>
              </a:rPr>
              <a:t>))</a:t>
            </a:r>
          </a:p>
          <a:p>
            <a:pPr marL="1104900" lvl="2" indent="-323850">
              <a:lnSpc>
                <a:spcPts val="4560"/>
              </a:lnSpc>
              <a:buFont typeface="Arial"/>
              <a:buChar char="•"/>
            </a:pPr>
            <a:r>
              <a:rPr lang="zh-TW" altLang="en-US" sz="3000" dirty="0">
                <a:solidFill>
                  <a:srgbClr val="00B050"/>
                </a:solidFill>
                <a:ea typeface="Poppins"/>
              </a:rPr>
              <a:t>縱向長條圖</a:t>
            </a:r>
            <a:r>
              <a:rPr lang="en-US" altLang="zh-TW" sz="3000" dirty="0">
                <a:solidFill>
                  <a:srgbClr val="00B050"/>
                </a:solidFill>
                <a:ea typeface="Poppins"/>
              </a:rPr>
              <a:t>(</a:t>
            </a:r>
            <a:r>
              <a:rPr lang="zh-TW" altLang="en-US" sz="3000" dirty="0">
                <a:solidFill>
                  <a:srgbClr val="00B050"/>
                </a:solidFill>
                <a:ea typeface="Poppins"/>
              </a:rPr>
              <a:t>可區分類型</a:t>
            </a:r>
            <a:r>
              <a:rPr lang="en-US" altLang="zh-TW" sz="3000" dirty="0">
                <a:solidFill>
                  <a:srgbClr val="00B050"/>
                </a:solidFill>
                <a:ea typeface="Poppins"/>
              </a:rPr>
              <a:t>)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呈現</a:t>
            </a:r>
            <a:r>
              <a:rPr lang="zh-TW" altLang="en-US" sz="3000" dirty="0">
                <a:ea typeface="Poppins"/>
              </a:rPr>
              <a:t>各區停車場</a:t>
            </a:r>
            <a:r>
              <a:rPr lang="zh-TW" altLang="en-US" sz="3000" dirty="0">
                <a:solidFill>
                  <a:srgbClr val="FF0000"/>
                </a:solidFill>
                <a:ea typeface="Poppins"/>
              </a:rPr>
              <a:t>提供機車、汽車停放的數量</a:t>
            </a:r>
            <a:endParaRPr lang="en-US" altLang="zh-TW" sz="3000" dirty="0">
              <a:solidFill>
                <a:srgbClr val="FF0000"/>
              </a:solidFill>
              <a:ea typeface="Poppins"/>
            </a:endParaRPr>
          </a:p>
          <a:p>
            <a:pPr marL="1104900" lvl="2" indent="-323850">
              <a:lnSpc>
                <a:spcPts val="4560"/>
              </a:lnSpc>
              <a:buFont typeface="Arial"/>
              <a:buChar char="•"/>
            </a:pP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點擊</a:t>
            </a:r>
            <a:r>
              <a:rPr lang="zh-TW" altLang="en-US" sz="3000" dirty="0">
                <a:solidFill>
                  <a:srgbClr val="00B050"/>
                </a:solidFill>
                <a:ea typeface="Poppins"/>
              </a:rPr>
              <a:t>地圖顯示資訊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：車位總數、地址、有無殘障車位、有無孕婦優先車位、收費資訊</a:t>
            </a:r>
            <a:endParaRPr lang="en-US" altLang="zh-TW" sz="3000" dirty="0">
              <a:solidFill>
                <a:srgbClr val="000000"/>
              </a:solidFill>
              <a:ea typeface="Poppins"/>
            </a:endParaRPr>
          </a:p>
          <a:p>
            <a:pPr marL="323850" lvl="1">
              <a:lnSpc>
                <a:spcPts val="4560"/>
              </a:lnSpc>
            </a:pPr>
            <a:r>
              <a:rPr lang="zh-TW" altLang="en-US" sz="3000" b="1" dirty="0">
                <a:solidFill>
                  <a:schemeClr val="tx2"/>
                </a:solidFill>
              </a:rPr>
              <a:t>電動車充電站</a:t>
            </a:r>
            <a:r>
              <a:rPr lang="en-US" altLang="zh-TW" sz="3000" b="1" dirty="0">
                <a:solidFill>
                  <a:schemeClr val="tx2"/>
                </a:solidFill>
              </a:rPr>
              <a:t>/</a:t>
            </a:r>
            <a:r>
              <a:rPr lang="zh-TW" altLang="en-US" sz="3000" b="1" dirty="0">
                <a:solidFill>
                  <a:schemeClr val="tx2"/>
                </a:solidFill>
              </a:rPr>
              <a:t>充電柱</a:t>
            </a:r>
            <a:endParaRPr lang="en-US" altLang="zh-TW" sz="3000" b="1" dirty="0">
              <a:solidFill>
                <a:schemeClr val="tx2"/>
              </a:solidFill>
            </a:endParaRPr>
          </a:p>
          <a:p>
            <a:pPr marL="781050" lvl="1" indent="-457200">
              <a:lnSpc>
                <a:spcPts val="4560"/>
              </a:lnSpc>
              <a:buFont typeface="Arial" panose="020B0604020202020204" pitchFamily="34" charset="0"/>
              <a:buChar char="•"/>
            </a:pPr>
            <a:r>
              <a:rPr lang="zh-TW" altLang="en-US" sz="3000" dirty="0">
                <a:solidFill>
                  <a:srgbClr val="00B050"/>
                </a:solidFill>
                <a:ea typeface="Poppins"/>
              </a:rPr>
              <a:t>雷達圖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顯示</a:t>
            </a:r>
            <a:r>
              <a:rPr lang="zh-TW" altLang="en-US" sz="3000" dirty="0">
                <a:solidFill>
                  <a:srgbClr val="FF0000"/>
                </a:solidFill>
                <a:ea typeface="Poppins"/>
              </a:rPr>
              <a:t>各區電動車充電站的數量</a:t>
            </a:r>
            <a:endParaRPr lang="en-US" altLang="zh-TW" sz="3000" dirty="0">
              <a:solidFill>
                <a:srgbClr val="FF0000"/>
              </a:solidFill>
              <a:ea typeface="Poppins"/>
            </a:endParaRPr>
          </a:p>
          <a:p>
            <a:pPr marL="1238250" lvl="2" indent="-457200">
              <a:lnSpc>
                <a:spcPts val="4560"/>
              </a:lnSpc>
              <a:buFont typeface="Arial" panose="020B0604020202020204" pitchFamily="34" charset="0"/>
              <a:buChar char="•"/>
            </a:pP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按鈕區顯示</a:t>
            </a:r>
            <a:r>
              <a:rPr lang="en-US" altLang="zh-TW" sz="3000" dirty="0">
                <a:solidFill>
                  <a:srgbClr val="000000"/>
                </a:solidFill>
                <a:ea typeface="Poppins"/>
              </a:rPr>
              <a:t>(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雷達圖</a:t>
            </a:r>
            <a:r>
              <a:rPr lang="en-US" altLang="zh-TW" sz="3000" dirty="0">
                <a:solidFill>
                  <a:srgbClr val="000000"/>
                </a:solidFill>
                <a:ea typeface="Poppins"/>
              </a:rPr>
              <a:t>(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預設</a:t>
            </a:r>
            <a:r>
              <a:rPr lang="en-US" altLang="zh-TW" sz="3000" dirty="0">
                <a:solidFill>
                  <a:srgbClr val="000000"/>
                </a:solidFill>
                <a:ea typeface="Poppins"/>
              </a:rPr>
              <a:t>)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、行政區圖</a:t>
            </a:r>
            <a:r>
              <a:rPr lang="en-US" altLang="zh-TW" sz="3000" dirty="0">
                <a:solidFill>
                  <a:srgbClr val="000000"/>
                </a:solidFill>
                <a:ea typeface="Poppins"/>
              </a:rPr>
              <a:t>(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預設</a:t>
            </a:r>
            <a:r>
              <a:rPr lang="en-US" altLang="zh-TW" sz="3000" dirty="0">
                <a:solidFill>
                  <a:srgbClr val="000000"/>
                </a:solidFill>
                <a:ea typeface="Poppins"/>
              </a:rPr>
              <a:t>))</a:t>
            </a:r>
            <a:endParaRPr lang="en-US" altLang="zh-TW" sz="3000" dirty="0">
              <a:solidFill>
                <a:srgbClr val="FF0000"/>
              </a:solidFill>
              <a:ea typeface="Poppins"/>
            </a:endParaRPr>
          </a:p>
          <a:p>
            <a:pPr marL="1238250" lvl="2" indent="-457200">
              <a:lnSpc>
                <a:spcPts val="4560"/>
              </a:lnSpc>
              <a:buFont typeface="Arial" panose="020B0604020202020204" pitchFamily="34" charset="0"/>
              <a:buChar char="•"/>
            </a:pPr>
            <a:r>
              <a:rPr lang="zh-TW" altLang="en-US" sz="3000" dirty="0">
                <a:solidFill>
                  <a:srgbClr val="00B050"/>
                </a:solidFill>
                <a:ea typeface="Poppins"/>
              </a:rPr>
              <a:t>地圖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顯示</a:t>
            </a:r>
            <a:r>
              <a:rPr lang="zh-TW" altLang="en-US" sz="3000" dirty="0">
                <a:solidFill>
                  <a:srgbClr val="FF0000"/>
                </a:solidFill>
                <a:ea typeface="Poppins"/>
              </a:rPr>
              <a:t>全部電動車充電站位置</a:t>
            </a:r>
            <a:endParaRPr lang="en-US" altLang="zh-TW" sz="3000" dirty="0">
              <a:solidFill>
                <a:srgbClr val="00B050"/>
              </a:solidFill>
              <a:ea typeface="Poppins"/>
            </a:endParaRPr>
          </a:p>
          <a:p>
            <a:pPr marL="1238250" lvl="2" indent="-457200">
              <a:lnSpc>
                <a:spcPts val="4560"/>
              </a:lnSpc>
              <a:buFont typeface="Arial" panose="020B0604020202020204" pitchFamily="34" charset="0"/>
              <a:buChar char="•"/>
            </a:pP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點擊</a:t>
            </a:r>
            <a:r>
              <a:rPr lang="zh-TW" altLang="en-US" sz="3000" dirty="0">
                <a:solidFill>
                  <a:srgbClr val="00B050"/>
                </a:solidFill>
                <a:ea typeface="Poppins"/>
              </a:rPr>
              <a:t>地圖顯示資訊</a:t>
            </a:r>
            <a:r>
              <a:rPr lang="zh-TW" altLang="en-US" sz="3000" dirty="0">
                <a:solidFill>
                  <a:srgbClr val="000000"/>
                </a:solidFill>
                <a:ea typeface="Poppins"/>
              </a:rPr>
              <a:t>：電池總數、地址</a:t>
            </a:r>
            <a:endParaRPr lang="en-US" altLang="zh-TW" sz="3000" dirty="0">
              <a:solidFill>
                <a:srgbClr val="FF0000"/>
              </a:solidFill>
              <a:ea typeface="Poppin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36CAE6-31F2-4F04-930F-92EA8CF1B5D0}"/>
              </a:ext>
            </a:extLst>
          </p:cNvPr>
          <p:cNvSpPr txBox="1"/>
          <p:nvPr/>
        </p:nvSpPr>
        <p:spPr>
          <a:xfrm>
            <a:off x="1600470" y="2908099"/>
            <a:ext cx="5498307" cy="2987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0" lvl="1" indent="-323850">
              <a:lnSpc>
                <a:spcPts val="4560"/>
              </a:lnSpc>
              <a:buFont typeface="Arial"/>
              <a:buChar char="•"/>
            </a:pPr>
            <a:r>
              <a:rPr lang="zh-TW" altLang="en-US" sz="2800" dirty="0">
                <a:solidFill>
                  <a:srgbClr val="000000"/>
                </a:solidFill>
                <a:ea typeface="Poppins"/>
              </a:rPr>
              <a:t>停車場位置</a:t>
            </a:r>
            <a:endParaRPr lang="en-US" altLang="zh-TW" sz="2800" dirty="0">
              <a:solidFill>
                <a:srgbClr val="000000"/>
              </a:solidFill>
              <a:ea typeface="Poppins"/>
            </a:endParaRPr>
          </a:p>
          <a:p>
            <a:pPr marL="647700" lvl="1" indent="-323850">
              <a:lnSpc>
                <a:spcPts val="4560"/>
              </a:lnSpc>
              <a:buFont typeface="Arial"/>
              <a:buChar char="•"/>
            </a:pPr>
            <a:r>
              <a:rPr lang="zh-TW" altLang="en-US" sz="2800" dirty="0">
                <a:solidFill>
                  <a:srgbClr val="000000"/>
                </a:solidFill>
                <a:ea typeface="Poppins"/>
              </a:rPr>
              <a:t>可停放的類型與數量</a:t>
            </a:r>
            <a:endParaRPr lang="en-US" altLang="zh-TW" sz="2800" dirty="0">
              <a:solidFill>
                <a:srgbClr val="000000"/>
              </a:solidFill>
              <a:ea typeface="Poppins"/>
            </a:endParaRPr>
          </a:p>
          <a:p>
            <a:pPr marL="647700" lvl="1" indent="-323850">
              <a:lnSpc>
                <a:spcPts val="4560"/>
              </a:lnSpc>
              <a:buFont typeface="Arial"/>
              <a:buChar char="•"/>
            </a:pPr>
            <a:r>
              <a:rPr lang="en-US" altLang="zh-TW" sz="2800" dirty="0" err="1">
                <a:solidFill>
                  <a:srgbClr val="000000"/>
                </a:solidFill>
                <a:ea typeface="Poppins"/>
              </a:rPr>
              <a:t>電動車</a:t>
            </a:r>
            <a:r>
              <a:rPr lang="en-US" altLang="zh-TW" sz="2800" dirty="0" err="1">
                <a:solidFill>
                  <a:srgbClr val="FF0000"/>
                </a:solidFill>
                <a:ea typeface="Poppins"/>
              </a:rPr>
              <a:t>充電站</a:t>
            </a:r>
            <a:r>
              <a:rPr lang="en-US" altLang="zh-TW" sz="2800" dirty="0" err="1">
                <a:solidFill>
                  <a:srgbClr val="000000"/>
                </a:solidFill>
                <a:ea typeface="Poppins"/>
              </a:rPr>
              <a:t>位置</a:t>
            </a:r>
            <a:endParaRPr lang="en-US" altLang="zh-TW" sz="2800" dirty="0">
              <a:solidFill>
                <a:srgbClr val="000000"/>
              </a:solidFill>
              <a:ea typeface="Poppins"/>
            </a:endParaRPr>
          </a:p>
          <a:p>
            <a:pPr marL="647700" lvl="1" indent="-323850">
              <a:lnSpc>
                <a:spcPts val="4560"/>
              </a:lnSpc>
              <a:buFont typeface="Arial"/>
              <a:buChar char="•"/>
            </a:pPr>
            <a:r>
              <a:rPr lang="en-US" altLang="zh-TW" sz="2800" dirty="0" err="1">
                <a:solidFill>
                  <a:srgbClr val="000000"/>
                </a:solidFill>
                <a:ea typeface="Poppins"/>
              </a:rPr>
              <a:t>電動車</a:t>
            </a:r>
            <a:r>
              <a:rPr lang="en-US" altLang="zh-TW" sz="2800" dirty="0" err="1">
                <a:solidFill>
                  <a:srgbClr val="FF0000"/>
                </a:solidFill>
                <a:ea typeface="Poppins"/>
              </a:rPr>
              <a:t>電池柱</a:t>
            </a:r>
            <a:r>
              <a:rPr lang="en-US" altLang="zh-TW" sz="2800" dirty="0" err="1">
                <a:solidFill>
                  <a:srgbClr val="000000"/>
                </a:solidFill>
                <a:ea typeface="Poppins"/>
              </a:rPr>
              <a:t>位置</a:t>
            </a:r>
            <a:endParaRPr lang="en-US" altLang="zh-TW" sz="2800" dirty="0">
              <a:solidFill>
                <a:srgbClr val="000000"/>
              </a:solidFill>
              <a:ea typeface="Poppins"/>
            </a:endParaRPr>
          </a:p>
          <a:p>
            <a:pPr marL="647700" lvl="1" indent="-323850">
              <a:lnSpc>
                <a:spcPts val="4560"/>
              </a:lnSpc>
              <a:buFont typeface="Arial"/>
              <a:buChar char="•"/>
            </a:pPr>
            <a:r>
              <a:rPr lang="en-US" altLang="zh-TW" sz="2800" dirty="0" err="1">
                <a:solidFill>
                  <a:srgbClr val="000000"/>
                </a:solidFill>
                <a:ea typeface="Poppins"/>
              </a:rPr>
              <a:t>電動車</a:t>
            </a:r>
            <a:r>
              <a:rPr lang="zh-TW" altLang="en-US" sz="2800" dirty="0">
                <a:solidFill>
                  <a:srgbClr val="FF0000"/>
                </a:solidFill>
                <a:ea typeface="Poppins"/>
              </a:rPr>
              <a:t>各站的</a:t>
            </a:r>
            <a:r>
              <a:rPr lang="en-US" altLang="zh-TW" sz="2800" dirty="0" err="1">
                <a:solidFill>
                  <a:srgbClr val="FF0000"/>
                </a:solidFill>
                <a:ea typeface="Poppins"/>
              </a:rPr>
              <a:t>電池數量</a:t>
            </a:r>
            <a:endParaRPr lang="en-US" altLang="zh-TW" sz="2800" dirty="0">
              <a:solidFill>
                <a:srgbClr val="FF0000"/>
              </a:solidFill>
              <a:ea typeface="Poppins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44500AF-2ED0-4A3F-9F06-6135EC4CB133}"/>
              </a:ext>
            </a:extLst>
          </p:cNvPr>
          <p:cNvSpPr txBox="1"/>
          <p:nvPr/>
        </p:nvSpPr>
        <p:spPr>
          <a:xfrm>
            <a:off x="10515600" y="226451"/>
            <a:ext cx="7545238" cy="148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9999" dirty="0">
                <a:solidFill>
                  <a:srgbClr val="1D6193"/>
                </a:solidFill>
                <a:latin typeface="可画甜心体"/>
                <a:ea typeface="可画甜心体"/>
              </a:rPr>
              <a:t>1.零碳永續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82996">
            <a:off x="-2357860" y="-2775847"/>
            <a:ext cx="11506102" cy="5551694"/>
          </a:xfrm>
          <a:custGeom>
            <a:avLst/>
            <a:gdLst/>
            <a:ahLst/>
            <a:cxnLst/>
            <a:rect l="l" t="t" r="r" b="b"/>
            <a:pathLst>
              <a:path w="11506102" h="5551694">
                <a:moveTo>
                  <a:pt x="0" y="0"/>
                </a:moveTo>
                <a:lnTo>
                  <a:pt x="11506101" y="0"/>
                </a:lnTo>
                <a:lnTo>
                  <a:pt x="11506101" y="5551694"/>
                </a:lnTo>
                <a:lnTo>
                  <a:pt x="0" y="5551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0519" y="542486"/>
            <a:ext cx="11200974" cy="11515020"/>
          </a:xfrm>
          <a:custGeom>
            <a:avLst/>
            <a:gdLst/>
            <a:ahLst/>
            <a:cxnLst/>
            <a:rect l="l" t="t" r="r" b="b"/>
            <a:pathLst>
              <a:path w="11200974" h="11515020">
                <a:moveTo>
                  <a:pt x="0" y="0"/>
                </a:moveTo>
                <a:lnTo>
                  <a:pt x="11200974" y="0"/>
                </a:lnTo>
                <a:lnTo>
                  <a:pt x="11200974" y="11515021"/>
                </a:lnTo>
                <a:lnTo>
                  <a:pt x="0" y="11515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291302">
            <a:off x="11959688" y="-310083"/>
            <a:ext cx="7980382" cy="6163973"/>
          </a:xfrm>
          <a:custGeom>
            <a:avLst/>
            <a:gdLst/>
            <a:ahLst/>
            <a:cxnLst/>
            <a:rect l="l" t="t" r="r" b="b"/>
            <a:pathLst>
              <a:path w="7980382" h="6163973">
                <a:moveTo>
                  <a:pt x="0" y="0"/>
                </a:moveTo>
                <a:lnTo>
                  <a:pt x="7980383" y="0"/>
                </a:lnTo>
                <a:lnTo>
                  <a:pt x="7980383" y="6163972"/>
                </a:lnTo>
                <a:lnTo>
                  <a:pt x="0" y="6163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079" t="-2292" r="-48138" b="-886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98354" y="4563426"/>
            <a:ext cx="6911828" cy="5710898"/>
          </a:xfrm>
          <a:custGeom>
            <a:avLst/>
            <a:gdLst/>
            <a:ahLst/>
            <a:cxnLst/>
            <a:rect l="l" t="t" r="r" b="b"/>
            <a:pathLst>
              <a:path w="6911828" h="5710898">
                <a:moveTo>
                  <a:pt x="0" y="0"/>
                </a:moveTo>
                <a:lnTo>
                  <a:pt x="6911828" y="0"/>
                </a:lnTo>
                <a:lnTo>
                  <a:pt x="6911828" y="5710898"/>
                </a:lnTo>
                <a:lnTo>
                  <a:pt x="0" y="5710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90635" y="-1666889"/>
            <a:ext cx="5341006" cy="4114800"/>
          </a:xfrm>
          <a:custGeom>
            <a:avLst/>
            <a:gdLst/>
            <a:ahLst/>
            <a:cxnLst/>
            <a:rect l="l" t="t" r="r" b="b"/>
            <a:pathLst>
              <a:path w="5341006" h="4114800">
                <a:moveTo>
                  <a:pt x="0" y="0"/>
                </a:moveTo>
                <a:lnTo>
                  <a:pt x="5341006" y="0"/>
                </a:lnTo>
                <a:lnTo>
                  <a:pt x="53410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484938" y="-1295896"/>
            <a:ext cx="4490914" cy="4114800"/>
          </a:xfrm>
          <a:custGeom>
            <a:avLst/>
            <a:gdLst/>
            <a:ahLst/>
            <a:cxnLst/>
            <a:rect l="l" t="t" r="r" b="b"/>
            <a:pathLst>
              <a:path w="4490914" h="4114800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75518" y="8574383"/>
            <a:ext cx="8330339" cy="6966246"/>
          </a:xfrm>
          <a:custGeom>
            <a:avLst/>
            <a:gdLst/>
            <a:ahLst/>
            <a:cxnLst/>
            <a:rect l="l" t="t" r="r" b="b"/>
            <a:pathLst>
              <a:path w="8330339" h="6966246">
                <a:moveTo>
                  <a:pt x="0" y="0"/>
                </a:moveTo>
                <a:lnTo>
                  <a:pt x="8330340" y="0"/>
                </a:lnTo>
                <a:lnTo>
                  <a:pt x="8330340" y="6966247"/>
                </a:lnTo>
                <a:lnTo>
                  <a:pt x="0" y="69662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E8403BB-38B2-400E-A08D-C7696B930E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463">
            <a:off x="811441" y="1720695"/>
            <a:ext cx="12140227" cy="74980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777002" y="3474177"/>
            <a:ext cx="19059813" cy="9196360"/>
          </a:xfrm>
          <a:custGeom>
            <a:avLst/>
            <a:gdLst/>
            <a:ahLst/>
            <a:cxnLst/>
            <a:rect l="l" t="t" r="r" b="b"/>
            <a:pathLst>
              <a:path w="19059813" h="9196360">
                <a:moveTo>
                  <a:pt x="0" y="0"/>
                </a:moveTo>
                <a:lnTo>
                  <a:pt x="19059813" y="0"/>
                </a:lnTo>
                <a:lnTo>
                  <a:pt x="19059813" y="9196359"/>
                </a:lnTo>
                <a:lnTo>
                  <a:pt x="0" y="9196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319272">
            <a:off x="15682602" y="-2314258"/>
            <a:ext cx="5907266" cy="6066512"/>
          </a:xfrm>
          <a:custGeom>
            <a:avLst/>
            <a:gdLst/>
            <a:ahLst/>
            <a:cxnLst/>
            <a:rect l="l" t="t" r="r" b="b"/>
            <a:pathLst>
              <a:path w="5907266" h="6066512">
                <a:moveTo>
                  <a:pt x="0" y="0"/>
                </a:moveTo>
                <a:lnTo>
                  <a:pt x="5907266" y="0"/>
                </a:lnTo>
                <a:lnTo>
                  <a:pt x="5907266" y="6066513"/>
                </a:lnTo>
                <a:lnTo>
                  <a:pt x="0" y="606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3663036" y="-1293900"/>
            <a:ext cx="12122915" cy="15765701"/>
          </a:xfrm>
          <a:custGeom>
            <a:avLst/>
            <a:gdLst/>
            <a:ahLst/>
            <a:cxnLst/>
            <a:rect l="l" t="t" r="r" b="b"/>
            <a:pathLst>
              <a:path w="12122915" h="15765701">
                <a:moveTo>
                  <a:pt x="0" y="0"/>
                </a:moveTo>
                <a:lnTo>
                  <a:pt x="12122915" y="0"/>
                </a:lnTo>
                <a:lnTo>
                  <a:pt x="12122915" y="15765701"/>
                </a:lnTo>
                <a:lnTo>
                  <a:pt x="0" y="15765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045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830289"/>
            <a:ext cx="9012068" cy="9080169"/>
          </a:xfrm>
          <a:custGeom>
            <a:avLst/>
            <a:gdLst/>
            <a:ahLst/>
            <a:cxnLst/>
            <a:rect l="l" t="t" r="r" b="b"/>
            <a:pathLst>
              <a:path w="9012068" h="9080169">
                <a:moveTo>
                  <a:pt x="0" y="0"/>
                </a:moveTo>
                <a:lnTo>
                  <a:pt x="9012068" y="0"/>
                </a:lnTo>
                <a:lnTo>
                  <a:pt x="9012068" y="9080169"/>
                </a:lnTo>
                <a:lnTo>
                  <a:pt x="0" y="9080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65268" y="2904273"/>
            <a:ext cx="6130760" cy="1969507"/>
          </a:xfrm>
          <a:custGeom>
            <a:avLst/>
            <a:gdLst/>
            <a:ahLst/>
            <a:cxnLst/>
            <a:rect l="l" t="t" r="r" b="b"/>
            <a:pathLst>
              <a:path w="6130760" h="1969507">
                <a:moveTo>
                  <a:pt x="0" y="0"/>
                </a:moveTo>
                <a:lnTo>
                  <a:pt x="6130760" y="0"/>
                </a:lnTo>
                <a:lnTo>
                  <a:pt x="6130760" y="1969507"/>
                </a:lnTo>
                <a:lnTo>
                  <a:pt x="0" y="19695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65268" y="5383199"/>
            <a:ext cx="6130760" cy="1969507"/>
          </a:xfrm>
          <a:custGeom>
            <a:avLst/>
            <a:gdLst/>
            <a:ahLst/>
            <a:cxnLst/>
            <a:rect l="l" t="t" r="r" b="b"/>
            <a:pathLst>
              <a:path w="6130760" h="1969507">
                <a:moveTo>
                  <a:pt x="0" y="0"/>
                </a:moveTo>
                <a:lnTo>
                  <a:pt x="6130760" y="0"/>
                </a:lnTo>
                <a:lnTo>
                  <a:pt x="6130760" y="1969507"/>
                </a:lnTo>
                <a:lnTo>
                  <a:pt x="0" y="19695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538522" y="-2311628"/>
            <a:ext cx="5706352" cy="3915984"/>
          </a:xfrm>
          <a:custGeom>
            <a:avLst/>
            <a:gdLst/>
            <a:ahLst/>
            <a:cxnLst/>
            <a:rect l="l" t="t" r="r" b="b"/>
            <a:pathLst>
              <a:path w="5706352" h="3915984">
                <a:moveTo>
                  <a:pt x="0" y="0"/>
                </a:moveTo>
                <a:lnTo>
                  <a:pt x="5706353" y="0"/>
                </a:lnTo>
                <a:lnTo>
                  <a:pt x="5706353" y="3915984"/>
                </a:lnTo>
                <a:lnTo>
                  <a:pt x="0" y="39159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17894" y="-1904406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4" y="0"/>
                </a:lnTo>
                <a:lnTo>
                  <a:pt x="3778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87532" y="6634361"/>
            <a:ext cx="1794612" cy="1958648"/>
          </a:xfrm>
          <a:custGeom>
            <a:avLst/>
            <a:gdLst/>
            <a:ahLst/>
            <a:cxnLst/>
            <a:rect l="l" t="t" r="r" b="b"/>
            <a:pathLst>
              <a:path w="1794612" h="1958648">
                <a:moveTo>
                  <a:pt x="0" y="0"/>
                </a:moveTo>
                <a:lnTo>
                  <a:pt x="1794611" y="0"/>
                </a:lnTo>
                <a:lnTo>
                  <a:pt x="1794611" y="1958648"/>
                </a:lnTo>
                <a:lnTo>
                  <a:pt x="0" y="19586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5157">
            <a:off x="12219450" y="6786217"/>
            <a:ext cx="10079700" cy="9764709"/>
          </a:xfrm>
          <a:custGeom>
            <a:avLst/>
            <a:gdLst/>
            <a:ahLst/>
            <a:cxnLst/>
            <a:rect l="l" t="t" r="r" b="b"/>
            <a:pathLst>
              <a:path w="10079700" h="9764709">
                <a:moveTo>
                  <a:pt x="0" y="0"/>
                </a:moveTo>
                <a:lnTo>
                  <a:pt x="10079700" y="0"/>
                </a:lnTo>
                <a:lnTo>
                  <a:pt x="10079700" y="9764709"/>
                </a:lnTo>
                <a:lnTo>
                  <a:pt x="0" y="97647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66494" y="2513392"/>
            <a:ext cx="6236686" cy="385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492D44"/>
                </a:solidFill>
                <a:latin typeface="Childos Arabic Bold"/>
              </a:rPr>
              <a:t>ANALYSIS OF THE ANSWERS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07517" y="3258509"/>
            <a:ext cx="4325240" cy="118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500">
                <a:solidFill>
                  <a:srgbClr val="F9F9F9"/>
                </a:solidFill>
                <a:latin typeface="Poppins"/>
              </a:rPr>
              <a:t>Write down all the deficiency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07517" y="5737435"/>
            <a:ext cx="4325240" cy="118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500">
                <a:solidFill>
                  <a:srgbClr val="F9F9F9"/>
                </a:solidFill>
                <a:latin typeface="Poppins"/>
              </a:rPr>
              <a:t>Write down all the advantages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82996">
            <a:off x="7551038" y="6658870"/>
            <a:ext cx="12767842" cy="6160484"/>
          </a:xfrm>
          <a:custGeom>
            <a:avLst/>
            <a:gdLst/>
            <a:ahLst/>
            <a:cxnLst/>
            <a:rect l="l" t="t" r="r" b="b"/>
            <a:pathLst>
              <a:path w="12767842" h="6160484">
                <a:moveTo>
                  <a:pt x="0" y="0"/>
                </a:moveTo>
                <a:lnTo>
                  <a:pt x="12767842" y="0"/>
                </a:lnTo>
                <a:lnTo>
                  <a:pt x="12767842" y="6160483"/>
                </a:lnTo>
                <a:lnTo>
                  <a:pt x="0" y="6160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317407">
            <a:off x="295215" y="-1635834"/>
            <a:ext cx="8559999" cy="10161562"/>
          </a:xfrm>
          <a:custGeom>
            <a:avLst/>
            <a:gdLst/>
            <a:ahLst/>
            <a:cxnLst/>
            <a:rect l="l" t="t" r="r" b="b"/>
            <a:pathLst>
              <a:path w="8559999" h="10161562">
                <a:moveTo>
                  <a:pt x="0" y="0"/>
                </a:moveTo>
                <a:lnTo>
                  <a:pt x="8559999" y="0"/>
                </a:lnTo>
                <a:lnTo>
                  <a:pt x="8559999" y="10161562"/>
                </a:lnTo>
                <a:lnTo>
                  <a:pt x="0" y="10161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8549" r="-790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22831" y="685090"/>
            <a:ext cx="8894529" cy="8916821"/>
          </a:xfrm>
          <a:custGeom>
            <a:avLst/>
            <a:gdLst/>
            <a:ahLst/>
            <a:cxnLst/>
            <a:rect l="l" t="t" r="r" b="b"/>
            <a:pathLst>
              <a:path w="8894529" h="8916821">
                <a:moveTo>
                  <a:pt x="0" y="0"/>
                </a:moveTo>
                <a:lnTo>
                  <a:pt x="8894528" y="0"/>
                </a:lnTo>
                <a:lnTo>
                  <a:pt x="8894528" y="8916820"/>
                </a:lnTo>
                <a:lnTo>
                  <a:pt x="0" y="8916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584874" y="4235186"/>
            <a:ext cx="10064109" cy="6667472"/>
          </a:xfrm>
          <a:custGeom>
            <a:avLst/>
            <a:gdLst/>
            <a:ahLst/>
            <a:cxnLst/>
            <a:rect l="l" t="t" r="r" b="b"/>
            <a:pathLst>
              <a:path w="10064109" h="6667472">
                <a:moveTo>
                  <a:pt x="10064108" y="0"/>
                </a:moveTo>
                <a:lnTo>
                  <a:pt x="0" y="0"/>
                </a:lnTo>
                <a:lnTo>
                  <a:pt x="0" y="6667472"/>
                </a:lnTo>
                <a:lnTo>
                  <a:pt x="10064108" y="6667472"/>
                </a:lnTo>
                <a:lnTo>
                  <a:pt x="1006410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527810">
            <a:off x="-2084167" y="-887385"/>
            <a:ext cx="7315200" cy="3998976"/>
          </a:xfrm>
          <a:custGeom>
            <a:avLst/>
            <a:gdLst/>
            <a:ahLst/>
            <a:cxnLst/>
            <a:rect l="l" t="t" r="r" b="b"/>
            <a:pathLst>
              <a:path w="7315200" h="3998976">
                <a:moveTo>
                  <a:pt x="0" y="0"/>
                </a:moveTo>
                <a:lnTo>
                  <a:pt x="7315200" y="0"/>
                </a:lnTo>
                <a:lnTo>
                  <a:pt x="7315200" y="3998976"/>
                </a:lnTo>
                <a:lnTo>
                  <a:pt x="0" y="39989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08681" y="7753764"/>
            <a:ext cx="4333100" cy="3970696"/>
          </a:xfrm>
          <a:custGeom>
            <a:avLst/>
            <a:gdLst/>
            <a:ahLst/>
            <a:cxnLst/>
            <a:rect l="l" t="t" r="r" b="b"/>
            <a:pathLst>
              <a:path w="4333100" h="3970696">
                <a:moveTo>
                  <a:pt x="0" y="0"/>
                </a:moveTo>
                <a:lnTo>
                  <a:pt x="4333100" y="0"/>
                </a:lnTo>
                <a:lnTo>
                  <a:pt x="4333100" y="3970695"/>
                </a:lnTo>
                <a:lnTo>
                  <a:pt x="0" y="39706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26331">
            <a:off x="15362699" y="1345491"/>
            <a:ext cx="3768144" cy="4564932"/>
          </a:xfrm>
          <a:custGeom>
            <a:avLst/>
            <a:gdLst/>
            <a:ahLst/>
            <a:cxnLst/>
            <a:rect l="l" t="t" r="r" b="b"/>
            <a:pathLst>
              <a:path w="3768144" h="4564932">
                <a:moveTo>
                  <a:pt x="0" y="0"/>
                </a:moveTo>
                <a:lnTo>
                  <a:pt x="3768144" y="0"/>
                </a:lnTo>
                <a:lnTo>
                  <a:pt x="3768144" y="4564932"/>
                </a:lnTo>
                <a:lnTo>
                  <a:pt x="0" y="4564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166164" flipV="1">
            <a:off x="-549714" y="3027234"/>
            <a:ext cx="2537034" cy="3073499"/>
          </a:xfrm>
          <a:custGeom>
            <a:avLst/>
            <a:gdLst/>
            <a:ahLst/>
            <a:cxnLst/>
            <a:rect l="l" t="t" r="r" b="b"/>
            <a:pathLst>
              <a:path w="2537034" h="3073499">
                <a:moveTo>
                  <a:pt x="0" y="3073499"/>
                </a:moveTo>
                <a:lnTo>
                  <a:pt x="2537034" y="3073499"/>
                </a:lnTo>
                <a:lnTo>
                  <a:pt x="2537034" y="0"/>
                </a:lnTo>
                <a:lnTo>
                  <a:pt x="0" y="0"/>
                </a:lnTo>
                <a:lnTo>
                  <a:pt x="0" y="3073499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32715" y="5038725"/>
            <a:ext cx="6132228" cy="249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"/>
              </a:rPr>
              <a:t>Share your ideas. Discuss all possible problem-solving ideas and solutions. And write them all down.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32715" y="2310376"/>
            <a:ext cx="5073670" cy="262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9"/>
              </a:lnSpc>
            </a:pPr>
            <a:r>
              <a:rPr lang="en-US" sz="9999">
                <a:solidFill>
                  <a:srgbClr val="96747E"/>
                </a:solidFill>
                <a:latin typeface="Childos Arabic Bold"/>
              </a:rPr>
              <a:t>LETS DISCUSS!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0099">
            <a:off x="-883508" y="6935226"/>
            <a:ext cx="5247787" cy="4915427"/>
          </a:xfrm>
          <a:custGeom>
            <a:avLst/>
            <a:gdLst/>
            <a:ahLst/>
            <a:cxnLst/>
            <a:rect l="l" t="t" r="r" b="b"/>
            <a:pathLst>
              <a:path w="5247787" h="4915427">
                <a:moveTo>
                  <a:pt x="0" y="0"/>
                </a:moveTo>
                <a:lnTo>
                  <a:pt x="5247787" y="0"/>
                </a:lnTo>
                <a:lnTo>
                  <a:pt x="5247787" y="4915427"/>
                </a:lnTo>
                <a:lnTo>
                  <a:pt x="0" y="491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25861" flipH="1">
            <a:off x="15262815" y="4206180"/>
            <a:ext cx="3542174" cy="6908495"/>
          </a:xfrm>
          <a:custGeom>
            <a:avLst/>
            <a:gdLst/>
            <a:ahLst/>
            <a:cxnLst/>
            <a:rect l="l" t="t" r="r" b="b"/>
            <a:pathLst>
              <a:path w="3542174" h="6908495">
                <a:moveTo>
                  <a:pt x="3542174" y="0"/>
                </a:moveTo>
                <a:lnTo>
                  <a:pt x="0" y="0"/>
                </a:lnTo>
                <a:lnTo>
                  <a:pt x="0" y="6908495"/>
                </a:lnTo>
                <a:lnTo>
                  <a:pt x="3542174" y="6908495"/>
                </a:lnTo>
                <a:lnTo>
                  <a:pt x="35421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60214">
            <a:off x="82951" y="673154"/>
            <a:ext cx="18122099" cy="19227691"/>
          </a:xfrm>
          <a:custGeom>
            <a:avLst/>
            <a:gdLst/>
            <a:ahLst/>
            <a:cxnLst/>
            <a:rect l="l" t="t" r="r" b="b"/>
            <a:pathLst>
              <a:path w="18122099" h="19227691">
                <a:moveTo>
                  <a:pt x="0" y="0"/>
                </a:moveTo>
                <a:lnTo>
                  <a:pt x="18122098" y="0"/>
                </a:lnTo>
                <a:lnTo>
                  <a:pt x="18122098" y="19227692"/>
                </a:lnTo>
                <a:lnTo>
                  <a:pt x="0" y="19227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1065">
            <a:off x="3781003" y="2031069"/>
            <a:ext cx="11608157" cy="10432831"/>
          </a:xfrm>
          <a:custGeom>
            <a:avLst/>
            <a:gdLst/>
            <a:ahLst/>
            <a:cxnLst/>
            <a:rect l="l" t="t" r="r" b="b"/>
            <a:pathLst>
              <a:path w="11608157" h="10432831">
                <a:moveTo>
                  <a:pt x="0" y="0"/>
                </a:moveTo>
                <a:lnTo>
                  <a:pt x="11608157" y="0"/>
                </a:lnTo>
                <a:lnTo>
                  <a:pt x="11608157" y="10432831"/>
                </a:lnTo>
                <a:lnTo>
                  <a:pt x="0" y="104328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49271" y="-1028700"/>
            <a:ext cx="3778135" cy="4114800"/>
          </a:xfrm>
          <a:custGeom>
            <a:avLst/>
            <a:gdLst/>
            <a:ahLst/>
            <a:cxnLst/>
            <a:rect l="l" t="t" r="r" b="b"/>
            <a:pathLst>
              <a:path w="3778135" h="4114800">
                <a:moveTo>
                  <a:pt x="0" y="0"/>
                </a:moveTo>
                <a:lnTo>
                  <a:pt x="3778134" y="0"/>
                </a:lnTo>
                <a:lnTo>
                  <a:pt x="3778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52443" y="2729451"/>
            <a:ext cx="8383113" cy="363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1"/>
              </a:lnSpc>
            </a:pPr>
            <a:r>
              <a:rPr lang="en-US" sz="13836">
                <a:solidFill>
                  <a:srgbClr val="121212"/>
                </a:solidFill>
                <a:latin typeface="Childos Arabic Bold"/>
              </a:rPr>
              <a:t>TIME TO VOTE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8310" y="923925"/>
            <a:ext cx="8791379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"/>
              </a:rPr>
              <a:t>Choose the best idea as a solution.</a:t>
            </a:r>
          </a:p>
        </p:txBody>
      </p:sp>
      <p:sp>
        <p:nvSpPr>
          <p:cNvPr id="9" name="Freeform 9"/>
          <p:cNvSpPr/>
          <p:nvPr/>
        </p:nvSpPr>
        <p:spPr>
          <a:xfrm rot="8527196">
            <a:off x="-4072665" y="-1705009"/>
            <a:ext cx="9271364" cy="4473433"/>
          </a:xfrm>
          <a:custGeom>
            <a:avLst/>
            <a:gdLst/>
            <a:ahLst/>
            <a:cxnLst/>
            <a:rect l="l" t="t" r="r" b="b"/>
            <a:pathLst>
              <a:path w="9271364" h="4473433">
                <a:moveTo>
                  <a:pt x="0" y="0"/>
                </a:moveTo>
                <a:lnTo>
                  <a:pt x="9271364" y="0"/>
                </a:lnTo>
                <a:lnTo>
                  <a:pt x="9271364" y="4473433"/>
                </a:lnTo>
                <a:lnTo>
                  <a:pt x="0" y="44734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67713">
            <a:off x="-8032167" y="-584678"/>
            <a:ext cx="17774704" cy="8176364"/>
          </a:xfrm>
          <a:custGeom>
            <a:avLst/>
            <a:gdLst/>
            <a:ahLst/>
            <a:cxnLst/>
            <a:rect l="l" t="t" r="r" b="b"/>
            <a:pathLst>
              <a:path w="17774704" h="8176364">
                <a:moveTo>
                  <a:pt x="0" y="0"/>
                </a:moveTo>
                <a:lnTo>
                  <a:pt x="17774705" y="0"/>
                </a:lnTo>
                <a:lnTo>
                  <a:pt x="17774705" y="8176364"/>
                </a:lnTo>
                <a:lnTo>
                  <a:pt x="0" y="817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2491" y="2832276"/>
            <a:ext cx="7077456" cy="8229600"/>
          </a:xfrm>
          <a:custGeom>
            <a:avLst/>
            <a:gdLst/>
            <a:ahLst/>
            <a:cxnLst/>
            <a:rect l="l" t="t" r="r" b="b"/>
            <a:pathLst>
              <a:path w="7077456" h="8229600">
                <a:moveTo>
                  <a:pt x="0" y="0"/>
                </a:moveTo>
                <a:lnTo>
                  <a:pt x="7077456" y="0"/>
                </a:lnTo>
                <a:lnTo>
                  <a:pt x="70774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12089" y="307717"/>
            <a:ext cx="9274340" cy="9427537"/>
          </a:xfrm>
          <a:custGeom>
            <a:avLst/>
            <a:gdLst/>
            <a:ahLst/>
            <a:cxnLst/>
            <a:rect l="l" t="t" r="r" b="b"/>
            <a:pathLst>
              <a:path w="9274340" h="9427537">
                <a:moveTo>
                  <a:pt x="0" y="0"/>
                </a:moveTo>
                <a:lnTo>
                  <a:pt x="9274340" y="0"/>
                </a:lnTo>
                <a:lnTo>
                  <a:pt x="9274340" y="9427537"/>
                </a:lnTo>
                <a:lnTo>
                  <a:pt x="0" y="9427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933747" y="3746650"/>
            <a:ext cx="9061044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492D44"/>
                </a:solidFill>
                <a:latin typeface="Childos Arabic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90064" y="5279390"/>
            <a:ext cx="6518389" cy="187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96747E"/>
                </a:solidFill>
                <a:latin typeface="Poppins"/>
              </a:rPr>
              <a:t>Write down all the conclusions obtained from the vote and discussion.</a:t>
            </a:r>
          </a:p>
        </p:txBody>
      </p:sp>
      <p:sp>
        <p:nvSpPr>
          <p:cNvPr id="7" name="Freeform 7"/>
          <p:cNvSpPr/>
          <p:nvPr/>
        </p:nvSpPr>
        <p:spPr>
          <a:xfrm rot="-735118" flipV="1">
            <a:off x="-717020" y="169718"/>
            <a:ext cx="8158832" cy="1315612"/>
          </a:xfrm>
          <a:custGeom>
            <a:avLst/>
            <a:gdLst/>
            <a:ahLst/>
            <a:cxnLst/>
            <a:rect l="l" t="t" r="r" b="b"/>
            <a:pathLst>
              <a:path w="8158832" h="1315612">
                <a:moveTo>
                  <a:pt x="0" y="1315611"/>
                </a:moveTo>
                <a:lnTo>
                  <a:pt x="8158832" y="1315611"/>
                </a:lnTo>
                <a:lnTo>
                  <a:pt x="8158832" y="0"/>
                </a:lnTo>
                <a:lnTo>
                  <a:pt x="0" y="0"/>
                </a:lnTo>
                <a:lnTo>
                  <a:pt x="0" y="131561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13809" y="307717"/>
            <a:ext cx="3372620" cy="3090547"/>
          </a:xfrm>
          <a:custGeom>
            <a:avLst/>
            <a:gdLst/>
            <a:ahLst/>
            <a:cxnLst/>
            <a:rect l="l" t="t" r="r" b="b"/>
            <a:pathLst>
              <a:path w="3372620" h="3090547">
                <a:moveTo>
                  <a:pt x="0" y="0"/>
                </a:moveTo>
                <a:lnTo>
                  <a:pt x="3372620" y="0"/>
                </a:lnTo>
                <a:lnTo>
                  <a:pt x="3372620" y="3090547"/>
                </a:lnTo>
                <a:lnTo>
                  <a:pt x="0" y="30905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273</Words>
  <Application>Microsoft Office PowerPoint</Application>
  <PresentationFormat>自訂</PresentationFormat>
  <Paragraphs>38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可画甜心体</vt:lpstr>
      <vt:lpstr>Arial</vt:lpstr>
      <vt:lpstr>Childos Arabic Bold</vt:lpstr>
      <vt:lpstr>Poppins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六大主題問題發想</dc:title>
  <cp:lastModifiedBy>user</cp:lastModifiedBy>
  <cp:revision>6</cp:revision>
  <dcterms:created xsi:type="dcterms:W3CDTF">2006-08-16T00:00:00Z</dcterms:created>
  <dcterms:modified xsi:type="dcterms:W3CDTF">2023-11-13T08:05:02Z</dcterms:modified>
  <dc:identifier>DAF0AxY3JFE</dc:identifier>
</cp:coreProperties>
</file>